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Times New Roman Bold" charset="1" panose="02030802070405020303"/>
      <p:regular r:id="rId31"/>
    </p:embeddedFont>
    <p:embeddedFont>
      <p:font typeface="Times New Roman" charset="1" panose="02030502070405020303"/>
      <p:regular r:id="rId32"/>
    </p:embeddedFont>
    <p:embeddedFont>
      <p:font typeface="Higuen Elegant Serif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4.pn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Relationship Id="rId4" Target="../media/image4.pn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4.jpeg" Type="http://schemas.openxmlformats.org/officeDocument/2006/relationships/image"/><Relationship Id="rId4" Target="../media/image4.pn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4.png" Type="http://schemas.openxmlformats.org/officeDocument/2006/relationships/image"/><Relationship Id="rId5" Target="../media/image10.jpeg" Type="http://schemas.openxmlformats.org/officeDocument/2006/relationships/image"/><Relationship Id="rId6" Target="../media/image2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jpeg" Type="http://schemas.openxmlformats.org/officeDocument/2006/relationships/image"/><Relationship Id="rId5" Target="../media/image4.pn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Relationship Id="rId5" Target="../media/image4.png" Type="http://schemas.openxmlformats.org/officeDocument/2006/relationships/image"/><Relationship Id="rId6" Target="../media/image1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6.jpeg" Type="http://schemas.openxmlformats.org/officeDocument/2006/relationships/image"/><Relationship Id="rId4" Target="../media/image4.pn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3256" y="1731258"/>
            <a:ext cx="4514407" cy="3983964"/>
          </a:xfrm>
          <a:custGeom>
            <a:avLst/>
            <a:gdLst/>
            <a:ahLst/>
            <a:cxnLst/>
            <a:rect r="r" b="b" t="t" l="l"/>
            <a:pathLst>
              <a:path h="3983964" w="4514407">
                <a:moveTo>
                  <a:pt x="0" y="0"/>
                </a:moveTo>
                <a:lnTo>
                  <a:pt x="4514407" y="0"/>
                </a:lnTo>
                <a:lnTo>
                  <a:pt x="4514407" y="3983964"/>
                </a:lnTo>
                <a:lnTo>
                  <a:pt x="0" y="3983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553846"/>
            <a:ext cx="818014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true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Myntra Analysis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219457">
            <a:off x="10298808" y="4011930"/>
            <a:ext cx="4986219" cy="5246370"/>
            <a:chOff x="0" y="0"/>
            <a:chExt cx="5842000" cy="614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1325" r="0" b="-2132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428898">
            <a:off x="12425481" y="1181100"/>
            <a:ext cx="4986219" cy="5246370"/>
            <a:chOff x="0" y="0"/>
            <a:chExt cx="5842000" cy="6146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-28962" t="0" r="-2896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983809" y="1379979"/>
            <a:ext cx="2946651" cy="4686522"/>
          </a:xfrm>
          <a:custGeom>
            <a:avLst/>
            <a:gdLst/>
            <a:ahLst/>
            <a:cxnLst/>
            <a:rect r="r" b="b" t="t" l="l"/>
            <a:pathLst>
              <a:path h="4686522" w="2946651">
                <a:moveTo>
                  <a:pt x="0" y="0"/>
                </a:moveTo>
                <a:lnTo>
                  <a:pt x="2946651" y="0"/>
                </a:lnTo>
                <a:lnTo>
                  <a:pt x="2946651" y="4686522"/>
                </a:lnTo>
                <a:lnTo>
                  <a:pt x="0" y="4686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57134" y="4440942"/>
            <a:ext cx="700802" cy="702558"/>
          </a:xfrm>
          <a:custGeom>
            <a:avLst/>
            <a:gdLst/>
            <a:ahLst/>
            <a:cxnLst/>
            <a:rect r="r" b="b" t="t" l="l"/>
            <a:pathLst>
              <a:path h="702558" w="700802">
                <a:moveTo>
                  <a:pt x="0" y="0"/>
                </a:moveTo>
                <a:lnTo>
                  <a:pt x="700802" y="0"/>
                </a:lnTo>
                <a:lnTo>
                  <a:pt x="700802" y="702558"/>
                </a:lnTo>
                <a:lnTo>
                  <a:pt x="0" y="702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85362" y="664715"/>
            <a:ext cx="1373938" cy="1377382"/>
          </a:xfrm>
          <a:custGeom>
            <a:avLst/>
            <a:gdLst/>
            <a:ahLst/>
            <a:cxnLst/>
            <a:rect r="r" b="b" t="t" l="l"/>
            <a:pathLst>
              <a:path h="1377382" w="1373938">
                <a:moveTo>
                  <a:pt x="0" y="0"/>
                </a:moveTo>
                <a:lnTo>
                  <a:pt x="1373938" y="0"/>
                </a:lnTo>
                <a:lnTo>
                  <a:pt x="1373938" y="1377382"/>
                </a:lnTo>
                <a:lnTo>
                  <a:pt x="0" y="13773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8157210"/>
            <a:ext cx="5999786" cy="212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G.AJAY KUMAR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MBT-12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ANALYST WITH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MARKETING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97792" y="5324697"/>
            <a:ext cx="6730603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Business Analyst Perspective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16230600" cy="779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Major Segments :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Fashion and Apparel: The largest segment within e-commerce, driven by changing fashion trends and consumer preferences.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 and Gadgets: Another significant segment, bolstered by the demand for smartphones, laptops, and accessories.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 and Essentials: Rapid growth in online grocery shopping, especially post-COVID-19, as consumers seek convenience and safety.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Competitive Landscape :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Players: Major players include Flipkart, Amazon, Myntra, and newer entrants like Ajio and Snapdeal.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Marketplace vs. Direct Sales: A mix of marketplace models (like Flipkart and Amazon) and direct sales (like Myntra) shapes the competitive dynamics.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</a:t>
            </a: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 :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Logistics and Supply Chain: Managing efficient delivery networks across diverse geographies remains a challenge.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Regulatory Environment: E-commerce policies and regulations continue to evolve, impacting operational strategies.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Trust: Building and maintaining trust in online shopping through effective customer service and return policies.</a:t>
            </a:r>
          </a:p>
          <a:p>
            <a:pPr algn="l">
              <a:lnSpc>
                <a:spcPts val="38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61925"/>
            <a:ext cx="182880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Competitors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123248" y="6957130"/>
            <a:ext cx="3164752" cy="3329870"/>
            <a:chOff x="0" y="0"/>
            <a:chExt cx="5842000" cy="614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l="-2214" t="0" r="-221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t="-286" r="0" b="-28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123248" y="0"/>
            <a:ext cx="3164752" cy="3329870"/>
            <a:chOff x="0" y="0"/>
            <a:chExt cx="5842000" cy="614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1236" r="0" b="-2123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t="-286" r="0" b="-28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42755" y="885825"/>
            <a:ext cx="13712704" cy="876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Amazon Overview: </a:t>
            </a: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of the largest global e-commerce platforms with a significant presence in India.</a:t>
            </a: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Strengths: 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Extensive product range, including fashion, electronics, and household items.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logistics and delivery network, offering quick and reliable shipping.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Prime membership benefits, including exclusive discounts and faster delivery options.</a:t>
            </a: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Challenges:</a:t>
            </a: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 with local players that may better understand regional preferences.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marketing and operational costs due to its vast scale.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Ajio Overview: </a:t>
            </a: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fashion and lifestyle e-commerce platform owned by Reliance Industries.</a:t>
            </a: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Strengths:</a:t>
            </a: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trendy and affordable fashion, appealing to a young demographic.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Exclusive brand collaborations and a mix of private labels.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integration with Reliance’s retail ecosystem, enhancing reach and logistics.</a:t>
            </a: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Challenges:</a:t>
            </a: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 recognition still growing compared to established players like Myntra and Amazon.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continuous innovation to maintain consumer interest and engagement.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7349"/>
            <a:ext cx="162306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 Share and Positioning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91289"/>
            <a:ext cx="16230600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Market Share</a:t>
            </a:r>
          </a:p>
          <a:p>
            <a:pPr algn="l" marL="518163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urrent Estimates:</a:t>
            </a:r>
          </a:p>
          <a:p>
            <a:pPr algn="l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Myntra is one of the leading players in the Indian fashion e-commerce market, holding a significant share (around 25-30% as of recent estimates).</a:t>
            </a:r>
          </a:p>
          <a:p>
            <a:pPr algn="l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Competes closely with other major players like Amazon Fashion and Ajio, which also command substantial market shares.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664029"/>
            <a:ext cx="16230600" cy="464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ompetitive Positioning</a:t>
            </a:r>
          </a:p>
          <a:p>
            <a:pPr algn="l" marL="518163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 Identity:</a:t>
            </a:r>
          </a:p>
          <a:p>
            <a:pPr algn="l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Myntra is positioned as a premium fashion destination, focusing on trendy, stylish, and diverse apparel for young adults and fashion-conscious consumers.</a:t>
            </a:r>
          </a:p>
          <a:p>
            <a:pPr algn="l"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 for its exclusive collaborations with popular brands and designers, offering unique collections that enhance brand loyalty.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algn="l" marL="1036326" indent="-345442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Audience:</a:t>
            </a:r>
          </a:p>
          <a:p>
            <a:pPr algn="l" marL="1036326" indent="-345442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Primarily targets millennials and Gen Z, emphasizing the latest trends, quality, and personalized shopping experiences.</a:t>
            </a:r>
          </a:p>
          <a:p>
            <a:pPr algn="l" marL="1036326" indent="-345442" lvl="2">
              <a:lnSpc>
                <a:spcPts val="3360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Engages with a wide demographic, including urban consumers and those from tier-2 and tier-3 cities.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84530"/>
            <a:ext cx="16230600" cy="878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Unique Selling Propositions (USPs)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Experience: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rated mobile app and website interface designed for easy navigation and shopping.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like virtual try-ons and personalized recommendations enhance user engagement.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Loyalty Programs: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Myntra’s loyalty program, Myntra Insider, rewards customers for purchases, reviews, and social sharing, fostering brand loyalty.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 Strategy: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social media presence and influencer collaborations to connect with younger audiences.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Seasonal sales events and promotions drive traffic and encourage purchases.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Challenges in Market Positioning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Intense Competition: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Competing with diverse players ranging from large marketplaces like Amazon to niche fashion sites like Ajio.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need to continuously innovate and adapt to changing consumer preferences and market trends.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Sensitivity: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Navigating the balance between quality and affordability, especially with price-sensitive consumers attracted to competitors like Snapdeal.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60152"/>
            <a:ext cx="16230600" cy="763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2"/>
              </a:lnSpc>
            </a:pPr>
            <a:r>
              <a:rPr lang="en-US" b="true" sz="208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Age</a:t>
            </a:r>
          </a:p>
          <a:p>
            <a:pPr algn="just">
              <a:lnSpc>
                <a:spcPts val="3342"/>
              </a:lnSpc>
            </a:pPr>
          </a:p>
          <a:p>
            <a:pPr algn="just" marL="451029" indent="-225515" lvl="1">
              <a:lnSpc>
                <a:spcPts val="3342"/>
              </a:lnSpc>
              <a:buFont typeface="Arial"/>
              <a:buChar char="•"/>
            </a:pPr>
            <a:r>
              <a:rPr lang="en-US" sz="208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Age Group: 18-35 years: This segment includes college students, young professionals, and early-career individuals who are fashion-conscious and actively seek the latest trends.</a:t>
            </a:r>
          </a:p>
          <a:p>
            <a:pPr algn="just">
              <a:lnSpc>
                <a:spcPts val="3342"/>
              </a:lnSpc>
            </a:pPr>
          </a:p>
          <a:p>
            <a:pPr algn="just" marL="451029" indent="-225515" lvl="1">
              <a:lnSpc>
                <a:spcPts val="3342"/>
              </a:lnSpc>
              <a:buFont typeface="Arial"/>
              <a:buChar char="•"/>
            </a:pPr>
            <a:r>
              <a:rPr lang="en-US" sz="208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Age Group: 36-45 years: This group may also engage with Myntra, especially for family-oriented shopping, but is less dominant compared to younger consumers.</a:t>
            </a:r>
          </a:p>
          <a:p>
            <a:pPr algn="just">
              <a:lnSpc>
                <a:spcPts val="3342"/>
              </a:lnSpc>
            </a:pPr>
          </a:p>
          <a:p>
            <a:pPr algn="just">
              <a:lnSpc>
                <a:spcPts val="3342"/>
              </a:lnSpc>
            </a:pPr>
            <a:r>
              <a:rPr lang="en-US" b="true" sz="208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Income</a:t>
            </a:r>
          </a:p>
          <a:p>
            <a:pPr algn="just">
              <a:lnSpc>
                <a:spcPts val="3342"/>
              </a:lnSpc>
            </a:pPr>
          </a:p>
          <a:p>
            <a:pPr algn="just">
              <a:lnSpc>
                <a:spcPts val="3342"/>
              </a:lnSpc>
            </a:pPr>
            <a:r>
              <a:rPr lang="en-US" sz="208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Middle to Upper-Middle Income Bracket: </a:t>
            </a:r>
          </a:p>
          <a:p>
            <a:pPr algn="just">
              <a:lnSpc>
                <a:spcPts val="3342"/>
              </a:lnSpc>
            </a:pPr>
          </a:p>
          <a:p>
            <a:pPr algn="just" marL="451029" indent="-225515" lvl="1">
              <a:lnSpc>
                <a:spcPts val="3342"/>
              </a:lnSpc>
              <a:buFont typeface="Arial"/>
              <a:buChar char="•"/>
            </a:pPr>
            <a:r>
              <a:rPr lang="en-US" sz="208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Targeting individuals with disposable income who can afford to spend on fashion and lifestyle products.</a:t>
            </a:r>
          </a:p>
          <a:p>
            <a:pPr algn="just">
              <a:lnSpc>
                <a:spcPts val="3342"/>
              </a:lnSpc>
            </a:pPr>
            <a:r>
              <a:rPr lang="en-US" sz="208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208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urban and semi-urban consumers with salaries ranging from ₹25,000 to ₹1,00,000 per month.</a:t>
            </a:r>
          </a:p>
          <a:p>
            <a:pPr algn="just">
              <a:lnSpc>
                <a:spcPts val="3342"/>
              </a:lnSpc>
            </a:pPr>
          </a:p>
          <a:p>
            <a:pPr algn="just" marL="451029" indent="-225515" lvl="1">
              <a:lnSpc>
                <a:spcPts val="3342"/>
              </a:lnSpc>
              <a:spcBef>
                <a:spcPct val="0"/>
              </a:spcBef>
              <a:buFont typeface="Arial"/>
              <a:buChar char="•"/>
            </a:pPr>
            <a:r>
              <a:rPr lang="en-US" sz="208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Affordability Options: Myntra also caters to budget-conscious shoppers through sales, discounts, and collaborations with affordable brands, making fashion accessible to a broader audience.</a:t>
            </a:r>
          </a:p>
          <a:p>
            <a:pPr algn="just">
              <a:lnSpc>
                <a:spcPts val="292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702573" y="184195"/>
            <a:ext cx="688285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Demographics</a:t>
            </a:r>
          </a:p>
        </p:txBody>
      </p: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C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80210"/>
            <a:ext cx="16230600" cy="346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Location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Centers: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presence in major metropolitan cities such as Mumbai, Delhi, Bangalore, Chennai, and Kolkata, where online shopping is well-established and preferred.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Tier-2 and Tier-3 Cities:Growing focus on expanding reach into smaller cities as internet access and smartphone usage increase, tapping into emerging markets and new consumer bases</a:t>
            </a:r>
          </a:p>
        </p:txBody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C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4027"/>
            <a:ext cx="16230600" cy="633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Mobile Shopping :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Rising Popularity: A significant portion of online shoppers prefer using mobile devices for their shopping needs. Over 70% of Myntra’s traffic comes from mobile app users.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Convenience and Accessibility: Consumers appreciate the ability to shop anytime and anywhere, leading to increased impulse purchases and higher engagement.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 Features: Enhanced user experience through features like easy navigation, mobile-exclusive discounts, and push notifications for sales and new arrivals.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Integration: Many consumers discover fashion trends and products through social media platforms, driving traffic to mobile apps for seamless purchasing.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99576"/>
            <a:ext cx="182880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Consumer Behavior Trends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C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16230600" cy="682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Personalized Recommendations :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Tailored Shopping Experience: Consumers expect personalized experiences based on their shopping history, preferences, and behavior. Myntra utilizes AI algorithms to provide customized product recommendations.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Engagement: Personalized recommendations enhance customer engagement and increase conversion rates, as shoppers are more likely to purchase items that align with their tastes.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Loyalty and Retention: Personalized marketing strategies, such as tailored emails and targeted ads, help build brand loyalty and encourage repeat purchases.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Data-Driven Insights: Myntra leverages data analytics to understand consumer behavior and preferences, allowing for dynamic adjustments in marketing strategies and inventory management.</a:t>
            </a:r>
          </a:p>
          <a:p>
            <a:pPr algn="l">
              <a:lnSpc>
                <a:spcPts val="38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C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47128"/>
            <a:ext cx="16230600" cy="785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b="true" sz="2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Enhancing Customer Experience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Impressions Matter: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seamless, intuitive user interface and a smooth shopping journey are critical in retaining customers. Positive experiences encourage repeat visits.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Personalization: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Tailored recommendations and personalized content make customers feel valued and understood, enhancing overall satisfaction.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Customer Service: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 and effective customer service (through chatbots, FAQs, and human agents) resolves issues quickly, building trust and confidence in the brand.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Engagement Through Content: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engaging content, such as fashion tips, style guides, and user-generated content, keeps customers connected to the brand and encourages purchases.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331491" y="314325"/>
            <a:ext cx="1562501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Importance of Customer Experience and Loyalty Programs</a:t>
            </a:r>
          </a:p>
        </p:txBody>
      </p:sp>
    </p:spTree>
  </p:cSld>
  <p:clrMapOvr>
    <a:masterClrMapping/>
  </p:clrMapOvr>
  <p:transition spd="fast">
    <p:cover dir="d"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C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9170"/>
            <a:ext cx="16230600" cy="827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Building Customer Loyalty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Loyalty Programs: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Myntra’s loyalty program, Myntra Insider, rewards customers for their purchases, reviews, and social sharing, fostering a sense of belonging and encouraging repeat shopping.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Customer Retention: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Satisfied customers are more likely to return, reducing churn rates and increasing lifetime customer value. It’s generally cheaper to retain existing customers than acquire new ones.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Word-of-Mouth Marketing: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 customers often become brand advocates, sharing positive experiences with friends and family, leading to organic growth through referrals.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Exclusive Benefits: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Offering exclusive discounts, early access to sales, and special events for loyal customers enhances their connection to the brand and incentivizes continued patronage.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59412" y="180619"/>
            <a:ext cx="816917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 of the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46590" y="1417956"/>
            <a:ext cx="4394820" cy="784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Understanding</a:t>
            </a:r>
          </a:p>
          <a:p>
            <a:pPr algn="just">
              <a:lnSpc>
                <a:spcPts val="308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Insights</a:t>
            </a:r>
          </a:p>
          <a:p>
            <a:pPr algn="just">
              <a:lnSpc>
                <a:spcPts val="308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SWOT Analysis</a:t>
            </a:r>
          </a:p>
          <a:p>
            <a:pPr algn="just">
              <a:lnSpc>
                <a:spcPts val="308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of Business Model</a:t>
            </a:r>
          </a:p>
          <a:p>
            <a:pPr algn="just">
              <a:lnSpc>
                <a:spcPts val="308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 Strategy Assessment</a:t>
            </a:r>
          </a:p>
          <a:p>
            <a:pPr algn="just">
              <a:lnSpc>
                <a:spcPts val="308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and Innovation</a:t>
            </a:r>
          </a:p>
          <a:p>
            <a:pPr algn="just">
              <a:lnSpc>
                <a:spcPts val="308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Performance Review</a:t>
            </a:r>
          </a:p>
          <a:p>
            <a:pPr algn="just">
              <a:lnSpc>
                <a:spcPts val="308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Identifying Challenges and Risks</a:t>
            </a:r>
          </a:p>
          <a:p>
            <a:pPr algn="just">
              <a:lnSpc>
                <a:spcPts val="308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Outlook</a:t>
            </a:r>
          </a:p>
          <a:p>
            <a:pPr algn="just">
              <a:lnSpc>
                <a:spcPts val="308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Strategic Recommendations</a:t>
            </a:r>
          </a:p>
          <a:p>
            <a:pPr algn="just">
              <a:lnSpc>
                <a:spcPts val="308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874802" y="5407013"/>
            <a:ext cx="3164752" cy="3329870"/>
            <a:chOff x="0" y="0"/>
            <a:chExt cx="5842000" cy="614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-57924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874802" y="1813630"/>
            <a:ext cx="3164752" cy="3329870"/>
            <a:chOff x="0" y="0"/>
            <a:chExt cx="5842000" cy="614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-37681" t="0" r="-3768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98596" y="2256531"/>
            <a:ext cx="5487626" cy="5773937"/>
            <a:chOff x="0" y="0"/>
            <a:chExt cx="5842000" cy="6146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0" t="-42561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681553" y="-9525"/>
            <a:ext cx="915300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Digital Marketing Initiatives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60755"/>
            <a:ext cx="8379817" cy="829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Social Media Marketing</a:t>
            </a:r>
          </a:p>
          <a:p>
            <a:pPr algn="l">
              <a:lnSpc>
                <a:spcPts val="3520"/>
              </a:lnSpc>
            </a:pP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Platforms Utilized:</a:t>
            </a:r>
          </a:p>
          <a:p>
            <a:pPr algn="l" marL="949962" indent="-316654" lvl="2">
              <a:lnSpc>
                <a:spcPts val="352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presence on platforms like Instagram, Facebook, Twitter, and Pinterest to engage with consumers where they spend their time.</a:t>
            </a:r>
          </a:p>
          <a:p>
            <a:pPr algn="l">
              <a:lnSpc>
                <a:spcPts val="3520"/>
              </a:lnSpc>
            </a:pP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Strategy:</a:t>
            </a:r>
          </a:p>
          <a:p>
            <a:pPr algn="l" marL="949962" indent="-316654" lvl="2">
              <a:lnSpc>
                <a:spcPts val="352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Appeal: Focus on high-quality visuals showcasing products, styling tips, and fashion trends to attract and engage users.</a:t>
            </a:r>
          </a:p>
          <a:p>
            <a:pPr algn="l" marL="949962" indent="-316654" lvl="2">
              <a:lnSpc>
                <a:spcPts val="352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User-Generated Content: Encouraging customers to share their purchases and style on social media, which fosters community and authenticity.</a:t>
            </a:r>
          </a:p>
          <a:p>
            <a:pPr algn="l">
              <a:lnSpc>
                <a:spcPts val="3520"/>
              </a:lnSpc>
            </a:pP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Campaigns and Promotions:</a:t>
            </a:r>
          </a:p>
          <a:p>
            <a:pPr algn="l" marL="949962" indent="-316654" lvl="2">
              <a:lnSpc>
                <a:spcPts val="3520"/>
              </a:lnSpc>
              <a:spcBef>
                <a:spcPct val="0"/>
              </a:spcBef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Seasonal campaigns (e.g., festive sales, end-of-season sales) promoted through targeted ads and organic posts.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1075"/>
            <a:ext cx="16230600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Influencer Partnerships :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Collaborations with Influencers: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Partnering with fashion influencers and bloggers to reach targeted demographics effectively. Influencers showcase Myntra products through styling videos, photos, and reviews.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Micro-Influencers: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Engaging micro-influencers who have dedicated followings in specific niches to create authentic content that resonates with their audiences.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Campaigns: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Fashion Weeks and Events: Collaborating with influencers during major fashion events to showcase exclusive collections and trends.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Launches: Using influencers to create buzz around new launches, enhancing visibility and credibility.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210300"/>
            <a:ext cx="16230600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Performance Metrics :</a:t>
            </a:r>
          </a:p>
          <a:p>
            <a:pPr algn="l">
              <a:lnSpc>
                <a:spcPts val="2640"/>
              </a:lnSpc>
            </a:p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ngagement Tracking: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likes, shares, comments, and click-thr</a:t>
            </a: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ough rates to evaluate the effectiveness of social media campaigns and influencer collaborations.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Analysis: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Assessing how digital marketing efforts translate into sales and customer acquisition, optimizing strategies based on data insights.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8801" y="352425"/>
            <a:ext cx="989039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Financial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9904"/>
            <a:ext cx="16230600" cy="659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Growth Trajectory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Revenue Growth:</a:t>
            </a:r>
          </a:p>
          <a:p>
            <a:pPr algn="l" marL="474973" indent="-237486" lvl="1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Myntra has witnessed consistent revenue growth, with reports indicating an increase from approximately ₹2,500 crores in FY 2020 to over ₹3,500 crores in FY 2022, reflecting a compound annual growth rate (CAGR) of around 20-25%.</a:t>
            </a:r>
          </a:p>
          <a:p>
            <a:pPr algn="l">
              <a:lnSpc>
                <a:spcPts val="3519"/>
              </a:lnSpc>
            </a:pPr>
          </a:p>
          <a:p>
            <a:pPr algn="l">
              <a:lnSpc>
                <a:spcPts val="3519"/>
              </a:lnSpc>
            </a:pP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2. Key Revenue Drivers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Online Shopping:</a:t>
            </a:r>
          </a:p>
          <a:p>
            <a:pPr algn="l" marL="474973" indent="-237486" lvl="1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COVID-19 pandemic accelerated the shift towards online shopping, significantly boosting Myntra’s customer base and sales volume.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Expanded Product Range:</a:t>
            </a:r>
          </a:p>
          <a:p>
            <a:pPr algn="l" marL="474973" indent="-237486" lvl="1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of new brands and exclusive collaborations has attracted a wider audience, contributing to revenue growth.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User Experience:</a:t>
            </a:r>
          </a:p>
          <a:p>
            <a:pPr algn="l" marL="474973" indent="-237486" lvl="1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Investments in technology, user interface, and personalized recommendations have improved customer engagement and conversion rates.</a:t>
            </a:r>
          </a:p>
        </p:txBody>
      </p:sp>
    </p:spTree>
  </p:cSld>
  <p:clrMapOvr>
    <a:masterClrMapping/>
  </p:clrMapOvr>
  <p:transition spd="fast">
    <p:circle/>
  </p:transition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95350"/>
            <a:ext cx="16230600" cy="834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Seasonal and Promotional Impact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End-of-Season Sales (EOSS):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seasonal sales have been pivotal in driving quarterly spikes in revenue, with EOSS often accounting for a significant portion of annual sales.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Festive Promotions: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Campaigns around festivals like Diwali and Eid also contribute to increased sales, leveraging cultural shopping behaviors.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Market Positioning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Brand Partnerships: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Collaborations with renowned fashion brands have enhanced Myntra’s reputation and product offerings, drawing in more customers.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Tier-2 and Tier-3 Cities: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Expanding reach into smaller cities has opened new revenue streams, tapping into an emerging consumer base increasingly inclined towards online shopping.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Recent Performance Highlights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Post-Pandemic Recovery: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 strong growth phase during the pandemic, Myntra has continued to adapt its strategies to maintain revenue growth in a more competitive landscape.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E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5527"/>
            <a:ext cx="16230600" cy="834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Market Expansion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Online Penetration: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internet access and smartphone usage continue to rise in India, particularly in tier-2 and tier-3 cities, Myntra is expected to capture a larger share of the growing online shopping market.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 Expansion: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Myntra may explore further penetration into smaller cities, leveraging localized marketing strategies and tailored product offerings to attract new customers.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Revenue Growth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Consistent Revenue Increases: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Analysts predict a continued upward trajectory in revenue, with projections suggesting Myntra could reach upwards of ₹5,000 crores by FY 2025, driven by increased consumer spending on fashion.</a:t>
            </a:r>
          </a:p>
          <a:p>
            <a:pPr algn="l"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E-commerce Growth Rate:</a:t>
            </a: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Indian e-commerce market is expected to grow at a CAGR of around 30%, providing Myntra a favorable environment for expansion.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36166"/>
            <a:ext cx="182880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Predicted Growth Trends for Myntra</a:t>
            </a:r>
          </a:p>
        </p:txBody>
      </p:sp>
    </p:spTree>
  </p:cSld>
  <p:clrMapOvr>
    <a:masterClrMapping/>
  </p:clrMapOvr>
  <p:transition spd="fast">
    <p:wipe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6393227" y="-1607773"/>
            <a:ext cx="5501547" cy="18288000"/>
          </a:xfrm>
          <a:custGeom>
            <a:avLst/>
            <a:gdLst/>
            <a:ahLst/>
            <a:cxnLst/>
            <a:rect r="r" b="b" t="t" l="l"/>
            <a:pathLst>
              <a:path h="18288000" w="5501547">
                <a:moveTo>
                  <a:pt x="5501546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5501546" y="0"/>
                </a:lnTo>
                <a:lnTo>
                  <a:pt x="5501546" y="182880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87232" t="0" r="-3465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80237" y="1963948"/>
            <a:ext cx="108298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544541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Thank you!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313784">
            <a:off x="5407646" y="5523707"/>
            <a:ext cx="3549406" cy="3734593"/>
            <a:chOff x="0" y="0"/>
            <a:chExt cx="5842000" cy="614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t="-23962" r="0" b="-2396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298626">
            <a:off x="1484182" y="5523707"/>
            <a:ext cx="3549406" cy="3734593"/>
            <a:chOff x="0" y="0"/>
            <a:chExt cx="5842000" cy="6146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1236" r="0" b="-2123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319576">
            <a:off x="13254411" y="5523707"/>
            <a:ext cx="3549406" cy="3734593"/>
            <a:chOff x="0" y="0"/>
            <a:chExt cx="5842000" cy="614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-28814" t="0" r="-2881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313981">
            <a:off x="9330947" y="5523707"/>
            <a:ext cx="3549406" cy="3734593"/>
            <a:chOff x="0" y="0"/>
            <a:chExt cx="5842000" cy="6146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0" t="-18129" r="0" b="-1812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94742" y="10287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9947"/>
            <a:ext cx="899288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0746" y="2327304"/>
            <a:ext cx="8308789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Myntra: India's Leading Fashion Destination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38118"/>
            <a:ext cx="9291389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Myntra is a popular online fashion platform in India, offering a wide range of clothing, footwear, accessories, and beauty products. It's known for its diverse selection of brands, from international labels to Indian designers.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212366" y="5345414"/>
            <a:ext cx="3164752" cy="3329870"/>
            <a:chOff x="0" y="0"/>
            <a:chExt cx="5842000" cy="614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t="-21280" r="0" b="-2128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212366" y="1611717"/>
            <a:ext cx="3164752" cy="3329870"/>
            <a:chOff x="0" y="0"/>
            <a:chExt cx="5842000" cy="6146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-2542" t="0" r="-2542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541371" y="2949604"/>
            <a:ext cx="4514407" cy="3983964"/>
          </a:xfrm>
          <a:custGeom>
            <a:avLst/>
            <a:gdLst/>
            <a:ahLst/>
            <a:cxnLst/>
            <a:rect r="r" b="b" t="t" l="l"/>
            <a:pathLst>
              <a:path h="3983964" w="4514407">
                <a:moveTo>
                  <a:pt x="0" y="0"/>
                </a:moveTo>
                <a:lnTo>
                  <a:pt x="4514407" y="0"/>
                </a:lnTo>
                <a:lnTo>
                  <a:pt x="4514407" y="3983964"/>
                </a:lnTo>
                <a:lnTo>
                  <a:pt x="0" y="398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851924" y="3002153"/>
            <a:ext cx="2946651" cy="4686522"/>
          </a:xfrm>
          <a:custGeom>
            <a:avLst/>
            <a:gdLst/>
            <a:ahLst/>
            <a:cxnLst/>
            <a:rect r="r" b="b" t="t" l="l"/>
            <a:pathLst>
              <a:path h="4686522" w="2946651">
                <a:moveTo>
                  <a:pt x="2946650" y="0"/>
                </a:moveTo>
                <a:lnTo>
                  <a:pt x="0" y="0"/>
                </a:lnTo>
                <a:lnTo>
                  <a:pt x="0" y="4686522"/>
                </a:lnTo>
                <a:lnTo>
                  <a:pt x="2946650" y="4686522"/>
                </a:lnTo>
                <a:lnTo>
                  <a:pt x="294665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74848" y="5693283"/>
            <a:ext cx="700802" cy="702558"/>
          </a:xfrm>
          <a:custGeom>
            <a:avLst/>
            <a:gdLst/>
            <a:ahLst/>
            <a:cxnLst/>
            <a:rect r="r" b="b" t="t" l="l"/>
            <a:pathLst>
              <a:path h="702558" w="700802">
                <a:moveTo>
                  <a:pt x="0" y="0"/>
                </a:moveTo>
                <a:lnTo>
                  <a:pt x="700802" y="0"/>
                </a:lnTo>
                <a:lnTo>
                  <a:pt x="700802" y="702558"/>
                </a:lnTo>
                <a:lnTo>
                  <a:pt x="0" y="702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7275" y="230659"/>
            <a:ext cx="16230600" cy="113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 of the Indian E-Commerce Market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275" y="1464946"/>
            <a:ext cx="16230600" cy="779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-US" sz="24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Market Size and Growth :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Valuation: The Indian e-commerce market is projected to be valued at over $200 billion by 2026, showcasing significant growth potential.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Growth Rate: The sector has experienced a CAGR (Compound Annual Growth Rate) of around 30% in recent years, driven by increasing internet penetration and smartphone adoption.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24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Consumer Demographics :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Base: Over 700 million internet users in India, with a significant portion engaged in online shopping.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Groups: Predominantly young consumers (18-35 years) who are tech-savvy and willing to explore digital platforms.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24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Drivers of Growth :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Rising Disposable Income: Growing middle-class population leading to increased consumer spending on various categories, including fashion, electronics, and lifestyle products.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Commerce: Surge in mobile shopping due to affordable smartphones and improved mobile internet connectivity.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Payment Adoption: Increasing acceptance of digital payment methods, enhancing consumer confidence in online transactions.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562624"/>
            <a:ext cx="8720313" cy="7695676"/>
          </a:xfrm>
          <a:custGeom>
            <a:avLst/>
            <a:gdLst/>
            <a:ahLst/>
            <a:cxnLst/>
            <a:rect r="r" b="b" t="t" l="l"/>
            <a:pathLst>
              <a:path h="7695676" w="8720313">
                <a:moveTo>
                  <a:pt x="0" y="0"/>
                </a:moveTo>
                <a:lnTo>
                  <a:pt x="8720313" y="0"/>
                </a:lnTo>
                <a:lnTo>
                  <a:pt x="8720313" y="7695676"/>
                </a:lnTo>
                <a:lnTo>
                  <a:pt x="0" y="7695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4875"/>
            <a:ext cx="708411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ABOUT 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35145"/>
            <a:ext cx="7084114" cy="473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Founded: 2007</a:t>
            </a:r>
          </a:p>
          <a:p>
            <a:pPr algn="just">
              <a:lnSpc>
                <a:spcPts val="4160"/>
              </a:lnSpc>
            </a:pP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Acquisition: Acquired by Flipkart in 2014</a:t>
            </a:r>
          </a:p>
          <a:p>
            <a:pPr algn="just">
              <a:lnSpc>
                <a:spcPts val="4160"/>
              </a:lnSpc>
            </a:pP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Headquarters: Bangalore, India</a:t>
            </a:r>
          </a:p>
          <a:p>
            <a:pPr algn="just">
              <a:lnSpc>
                <a:spcPts val="4160"/>
              </a:lnSpc>
            </a:pP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services offered (apparel, footwear, accessories)</a:t>
            </a:r>
          </a:p>
          <a:p>
            <a:pPr algn="just">
              <a:lnSpc>
                <a:spcPts val="4160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316403">
            <a:off x="13581207" y="1181100"/>
            <a:ext cx="3830493" cy="4030345"/>
            <a:chOff x="0" y="0"/>
            <a:chExt cx="5842000" cy="614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9400" r="0" b="-940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665960" y="3128328"/>
            <a:ext cx="3830493" cy="4030345"/>
            <a:chOff x="0" y="0"/>
            <a:chExt cx="5842000" cy="6146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0" t="-18995" r="0" b="-1899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274542">
            <a:off x="9750714" y="5227955"/>
            <a:ext cx="3830493" cy="4030345"/>
            <a:chOff x="0" y="0"/>
            <a:chExt cx="5842000" cy="6146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8814" t="0" r="-2881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112814" y="-421112"/>
            <a:ext cx="3228827" cy="5135312"/>
          </a:xfrm>
          <a:custGeom>
            <a:avLst/>
            <a:gdLst/>
            <a:ahLst/>
            <a:cxnLst/>
            <a:rect r="r" b="b" t="t" l="l"/>
            <a:pathLst>
              <a:path h="5135312" w="3228827">
                <a:moveTo>
                  <a:pt x="0" y="0"/>
                </a:moveTo>
                <a:lnTo>
                  <a:pt x="3228827" y="0"/>
                </a:lnTo>
                <a:lnTo>
                  <a:pt x="3228827" y="5135312"/>
                </a:lnTo>
                <a:lnTo>
                  <a:pt x="0" y="5135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27228" y="3128328"/>
            <a:ext cx="700802" cy="702558"/>
          </a:xfrm>
          <a:custGeom>
            <a:avLst/>
            <a:gdLst/>
            <a:ahLst/>
            <a:cxnLst/>
            <a:rect r="r" b="b" t="t" l="l"/>
            <a:pathLst>
              <a:path h="702558" w="700802">
                <a:moveTo>
                  <a:pt x="0" y="0"/>
                </a:moveTo>
                <a:lnTo>
                  <a:pt x="700802" y="0"/>
                </a:lnTo>
                <a:lnTo>
                  <a:pt x="700802" y="702558"/>
                </a:lnTo>
                <a:lnTo>
                  <a:pt x="0" y="7025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C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42859" y="2283092"/>
          <a:ext cx="16116441" cy="3800475"/>
        </p:xfrm>
        <a:graphic>
          <a:graphicData uri="http://schemas.openxmlformats.org/drawingml/2006/table">
            <a:tbl>
              <a:tblPr/>
              <a:tblGrid>
                <a:gridCol w="8115435"/>
                <a:gridCol w="8001006"/>
              </a:tblGrid>
              <a:tr h="760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75308" y="547687"/>
            <a:ext cx="157373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  <a:spcBef>
                <a:spcPct val="0"/>
              </a:spcBef>
            </a:pPr>
            <a:r>
              <a:rPr lang="en-US" b="true" sz="5399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Importance of the Fashion E-Commerce Sector in India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033" y="2411679"/>
            <a:ext cx="5290542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Rapid Market Growth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Changing Consumer Behavior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Increasing Disposable Income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 Market Segments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Emergence of Tier-2 and Tier-3 Cities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32271" y="2511692"/>
            <a:ext cx="5540434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Technological Advancements</a:t>
            </a:r>
          </a:p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Reach</a:t>
            </a:r>
          </a:p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Sustainability Focus</a:t>
            </a:r>
          </a:p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on Traditional Retail</a:t>
            </a:r>
          </a:p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Creation and Economic Impact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4875"/>
            <a:ext cx="10392728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54454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Importance in the Indian e-commerce landscape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189605"/>
            <a:ext cx="9926002" cy="390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40"/>
              </a:lnSpc>
            </a:pPr>
            <a:r>
              <a:rPr lang="en-US" sz="2400" spc="156">
                <a:solidFill>
                  <a:srgbClr val="54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Myntra's significance in the Indian e-commerce landscape is undeniable. As a pioneer in the fashion and lifestyle segment, it has revolutionized the way Indians shop. Its vast product range, coupled with a user-friendly platform and frequent promotions, has made it a go-to destination for fashion enthusiasts. Myntra's ability to cater to diverse tastes and preferences, from budget-friendly options to luxury brands, has solidified its position as a leading player in the Indian e-commerce market.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21428" y="0"/>
            <a:ext cx="5837873" cy="10287000"/>
          </a:xfrm>
          <a:custGeom>
            <a:avLst/>
            <a:gdLst/>
            <a:ahLst/>
            <a:cxnLst/>
            <a:rect r="r" b="b" t="t" l="l"/>
            <a:pathLst>
              <a:path h="10287000" w="5837873">
                <a:moveTo>
                  <a:pt x="0" y="0"/>
                </a:moveTo>
                <a:lnTo>
                  <a:pt x="5837872" y="0"/>
                </a:lnTo>
                <a:lnTo>
                  <a:pt x="58378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21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223630" y="6339089"/>
            <a:ext cx="3599304" cy="3176386"/>
          </a:xfrm>
          <a:custGeom>
            <a:avLst/>
            <a:gdLst/>
            <a:ahLst/>
            <a:cxnLst/>
            <a:rect r="r" b="b" t="t" l="l"/>
            <a:pathLst>
              <a:path h="3176386" w="3599304">
                <a:moveTo>
                  <a:pt x="3599304" y="0"/>
                </a:moveTo>
                <a:lnTo>
                  <a:pt x="0" y="0"/>
                </a:lnTo>
                <a:lnTo>
                  <a:pt x="0" y="3176386"/>
                </a:lnTo>
                <a:lnTo>
                  <a:pt x="3599304" y="3176386"/>
                </a:lnTo>
                <a:lnTo>
                  <a:pt x="359930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757988" y="5345414"/>
            <a:ext cx="3164752" cy="3329870"/>
            <a:chOff x="0" y="0"/>
            <a:chExt cx="5842000" cy="614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-28962" t="0" r="-2896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843078" y="595514"/>
            <a:ext cx="3599304" cy="3176386"/>
          </a:xfrm>
          <a:custGeom>
            <a:avLst/>
            <a:gdLst/>
            <a:ahLst/>
            <a:cxnLst/>
            <a:rect r="r" b="b" t="t" l="l"/>
            <a:pathLst>
              <a:path h="3176386" w="3599304">
                <a:moveTo>
                  <a:pt x="0" y="0"/>
                </a:moveTo>
                <a:lnTo>
                  <a:pt x="3599304" y="0"/>
                </a:lnTo>
                <a:lnTo>
                  <a:pt x="3599304" y="3176386"/>
                </a:lnTo>
                <a:lnTo>
                  <a:pt x="0" y="3176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757988" y="1611717"/>
            <a:ext cx="3164752" cy="3329870"/>
            <a:chOff x="0" y="0"/>
            <a:chExt cx="5842000" cy="614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0" t="-16115" r="0" b="-1611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286" r="0" b="-286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696079" y="886278"/>
            <a:ext cx="2946651" cy="4686522"/>
          </a:xfrm>
          <a:custGeom>
            <a:avLst/>
            <a:gdLst/>
            <a:ahLst/>
            <a:cxnLst/>
            <a:rect r="r" b="b" t="t" l="l"/>
            <a:pathLst>
              <a:path h="4686522" w="2946651">
                <a:moveTo>
                  <a:pt x="0" y="0"/>
                </a:moveTo>
                <a:lnTo>
                  <a:pt x="2946651" y="0"/>
                </a:lnTo>
                <a:lnTo>
                  <a:pt x="2946651" y="4686522"/>
                </a:lnTo>
                <a:lnTo>
                  <a:pt x="0" y="4686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57186" y="3885481"/>
            <a:ext cx="700802" cy="702558"/>
          </a:xfrm>
          <a:custGeom>
            <a:avLst/>
            <a:gdLst/>
            <a:ahLst/>
            <a:cxnLst/>
            <a:rect r="r" b="b" t="t" l="l"/>
            <a:pathLst>
              <a:path h="702558" w="700802">
                <a:moveTo>
                  <a:pt x="0" y="0"/>
                </a:moveTo>
                <a:lnTo>
                  <a:pt x="700802" y="0"/>
                </a:lnTo>
                <a:lnTo>
                  <a:pt x="700802" y="702558"/>
                </a:lnTo>
                <a:lnTo>
                  <a:pt x="0" y="702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72700" y="1607821"/>
            <a:ext cx="8115300" cy="8229600"/>
          </a:xfrm>
          <a:custGeom>
            <a:avLst/>
            <a:gdLst/>
            <a:ahLst/>
            <a:cxnLst/>
            <a:rect r="r" b="b" t="t" l="l"/>
            <a:pathLst>
              <a:path h="8229600" w="81153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31" t="-33417" r="0" b="-33417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35622" y="6804077"/>
            <a:ext cx="3164752" cy="3329870"/>
            <a:chOff x="0" y="0"/>
            <a:chExt cx="5842000" cy="614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t="-21325" r="0" b="-2132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635622" y="1607821"/>
            <a:ext cx="3164752" cy="3329870"/>
            <a:chOff x="0" y="0"/>
            <a:chExt cx="5842000" cy="614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5"/>
              <a:stretch>
                <a:fillRect l="-2608" t="0" r="-2608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800374" y="1607821"/>
            <a:ext cx="5487626" cy="5773937"/>
            <a:chOff x="0" y="0"/>
            <a:chExt cx="5842000" cy="6146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-43526" t="0" r="-4352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726857" y="6448907"/>
            <a:ext cx="2946651" cy="4686522"/>
          </a:xfrm>
          <a:custGeom>
            <a:avLst/>
            <a:gdLst/>
            <a:ahLst/>
            <a:cxnLst/>
            <a:rect r="r" b="b" t="t" l="l"/>
            <a:pathLst>
              <a:path h="4686522" w="2946651">
                <a:moveTo>
                  <a:pt x="0" y="0"/>
                </a:moveTo>
                <a:lnTo>
                  <a:pt x="2946651" y="0"/>
                </a:lnTo>
                <a:lnTo>
                  <a:pt x="2946651" y="4686522"/>
                </a:lnTo>
                <a:lnTo>
                  <a:pt x="0" y="4686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59119" y="8792168"/>
            <a:ext cx="700802" cy="702558"/>
          </a:xfrm>
          <a:custGeom>
            <a:avLst/>
            <a:gdLst/>
            <a:ahLst/>
            <a:cxnLst/>
            <a:rect r="r" b="b" t="t" l="l"/>
            <a:pathLst>
              <a:path h="702558" w="700802">
                <a:moveTo>
                  <a:pt x="0" y="0"/>
                </a:moveTo>
                <a:lnTo>
                  <a:pt x="700802" y="0"/>
                </a:lnTo>
                <a:lnTo>
                  <a:pt x="700802" y="702558"/>
                </a:lnTo>
                <a:lnTo>
                  <a:pt x="0" y="702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02492" y="474344"/>
            <a:ext cx="6283017" cy="113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SWOT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175385"/>
            <a:ext cx="8701092" cy="779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Strengths: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brand recognition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 product range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Weaknesses: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competition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Reliance on third-party sellers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Opportunities: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Growing internet penetration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Expansion into tier-2 and tier-3 cities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b="true" sz="2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Threats: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Regulatory challenges</a:t>
            </a:r>
          </a:p>
          <a:p>
            <a:pPr algn="l" marL="518163" indent="-259082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Changing consumer preferences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C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03731"/>
            <a:ext cx="16230600" cy="735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</a:p>
          <a:p>
            <a:pPr algn="l" marL="561342" indent="-280671" lvl="1">
              <a:lnSpc>
                <a:spcPts val="4160"/>
              </a:lnSpc>
              <a:buAutoNum type="arabicPeriod" startAt="1"/>
            </a:pPr>
            <a:r>
              <a:rPr lang="en-US" b="true" sz="2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E-commerce platform focused on fashion :</a:t>
            </a:r>
          </a:p>
          <a:p>
            <a:pPr algn="l"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Key Features : Product Range, User-Friendly Interface, Personalization, Mobile Accessibility and Customer Engagement</a:t>
            </a:r>
          </a:p>
          <a:p>
            <a:pPr algn="l">
              <a:lnSpc>
                <a:spcPts val="4160"/>
              </a:lnSpc>
            </a:pP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b="true" sz="2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</a:t>
            </a:r>
            <a:r>
              <a:rPr lang="en-US" b="true" sz="2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revenue streams :</a:t>
            </a:r>
          </a:p>
          <a:p>
            <a:pPr algn="l"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Direct sales : Higher profit margins compared to marketplace sales since Myntra controls pricing and inventory.</a:t>
            </a:r>
          </a:p>
          <a:p>
            <a:pPr algn="l"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Marketplace model : Lower operational costs since Myntra does not need to hold inventory for all products.</a:t>
            </a:r>
          </a:p>
          <a:p>
            <a:pPr algn="l">
              <a:lnSpc>
                <a:spcPts val="4160"/>
              </a:lnSpc>
            </a:pPr>
          </a:p>
          <a:p>
            <a:pPr algn="l">
              <a:lnSpc>
                <a:spcPts val="4160"/>
              </a:lnSpc>
            </a:pPr>
            <a:r>
              <a:rPr lang="en-US" b="true" sz="2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3. </a:t>
            </a:r>
            <a:r>
              <a:rPr lang="en-US" b="true" sz="2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customer segments: </a:t>
            </a:r>
          </a:p>
          <a:p>
            <a:pPr algn="l"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Young adults</a:t>
            </a:r>
          </a:p>
          <a:p>
            <a:pPr algn="l"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Fashion-conscious shoppers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40721" y="800100"/>
            <a:ext cx="9006557" cy="113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Model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DAGRwVgnHkw</dc:identifier>
  <dcterms:modified xsi:type="dcterms:W3CDTF">2011-08-01T06:04:30Z</dcterms:modified>
  <cp:revision>1</cp:revision>
  <dc:title>Myntra Analysis</dc:title>
</cp:coreProperties>
</file>